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2" r:id="rId5"/>
    <p:sldMasterId id="2147483787" r:id="rId6"/>
  </p:sldMasterIdLst>
  <p:notesMasterIdLst>
    <p:notesMasterId r:id="rId47"/>
  </p:notesMasterIdLst>
  <p:sldIdLst>
    <p:sldId id="2076137761" r:id="rId7"/>
    <p:sldId id="2076137762" r:id="rId8"/>
    <p:sldId id="259" r:id="rId9"/>
    <p:sldId id="2076136817" r:id="rId10"/>
    <p:sldId id="2076137801" r:id="rId11"/>
    <p:sldId id="2076137802" r:id="rId12"/>
    <p:sldId id="2076137804" r:id="rId13"/>
    <p:sldId id="2076137805" r:id="rId14"/>
    <p:sldId id="2076137803" r:id="rId15"/>
    <p:sldId id="2076137806" r:id="rId16"/>
    <p:sldId id="2076137807" r:id="rId17"/>
    <p:sldId id="2076137799" r:id="rId18"/>
    <p:sldId id="2076137800" r:id="rId19"/>
    <p:sldId id="2076137812" r:id="rId20"/>
    <p:sldId id="2076137770" r:id="rId21"/>
    <p:sldId id="1429" r:id="rId22"/>
    <p:sldId id="2076137796" r:id="rId23"/>
    <p:sldId id="1430" r:id="rId24"/>
    <p:sldId id="1817" r:id="rId25"/>
    <p:sldId id="2076137797" r:id="rId26"/>
    <p:sldId id="1830" r:id="rId27"/>
    <p:sldId id="1850" r:id="rId28"/>
    <p:sldId id="1835" r:id="rId29"/>
    <p:sldId id="2438" r:id="rId30"/>
    <p:sldId id="2076137798" r:id="rId31"/>
    <p:sldId id="2076137808" r:id="rId32"/>
    <p:sldId id="2076137811" r:id="rId33"/>
    <p:sldId id="2076137810" r:id="rId34"/>
    <p:sldId id="2076137809" r:id="rId35"/>
    <p:sldId id="2076137816" r:id="rId36"/>
    <p:sldId id="2076137817" r:id="rId37"/>
    <p:sldId id="2076137818" r:id="rId38"/>
    <p:sldId id="2076137819" r:id="rId39"/>
    <p:sldId id="2076137813" r:id="rId40"/>
    <p:sldId id="2076137815" r:id="rId41"/>
    <p:sldId id="2076137768" r:id="rId42"/>
    <p:sldId id="2076137769" r:id="rId43"/>
    <p:sldId id="264" r:id="rId44"/>
    <p:sldId id="263" r:id="rId45"/>
    <p:sldId id="207613777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13/05/2020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owerofpowerplatform.com/power-automate-vs-azure-logic-app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680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7:57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88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30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16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630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981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https://powerofpowerplatform.com/power-automate-vs-azure-logic-apps/</a:t>
            </a:r>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34</a:t>
            </a:fld>
            <a:endParaRPr lang="en-GB"/>
          </a:p>
        </p:txBody>
      </p:sp>
    </p:spTree>
    <p:extLst>
      <p:ext uri="{BB962C8B-B14F-4D97-AF65-F5344CB8AC3E}">
        <p14:creationId xmlns:p14="http://schemas.microsoft.com/office/powerpoint/2010/main" val="429094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6</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6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75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7:57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798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8439419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748210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8137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580373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401897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830963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03414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737556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993455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88124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57570343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157842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8117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68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7552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751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48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5/13/2020</a:t>
            </a:fld>
            <a:endParaRPr>
              <a:solidFill>
                <a:srgbClr val="292929">
                  <a:tint val="75000"/>
                </a:srgbClr>
              </a:solidFill>
            </a:endParaRPr>
          </a:p>
        </p:txBody>
      </p:sp>
    </p:spTree>
    <p:extLst>
      <p:ext uri="{BB962C8B-B14F-4D97-AF65-F5344CB8AC3E}">
        <p14:creationId xmlns:p14="http://schemas.microsoft.com/office/powerpoint/2010/main" val="300014789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036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896988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13-05-2020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2563930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13-05-2020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503406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13-05-2020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7558043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13-05-2020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188688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13-05-2020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77134085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13-05-2020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474190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13-05-2020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6905901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13-05-2020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243978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13-05-2020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95496523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13-05-2020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09395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34820866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477969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1289913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17995306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94066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65175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390282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7536814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1054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449440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144970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955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5/13/2020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5/13/2020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202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71431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7.emf"/><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image" Target="../media/image9.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9.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4.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theme" Target="../theme/theme5.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6.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 id="214748380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808"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13/05/2020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52623128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1" r:id="rId18"/>
    <p:sldLayoutId id="2147483785" r:id="rId19"/>
    <p:sldLayoutId id="214748378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13-05-2020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417488787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3.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notesSlide" Target="../notesSlides/notesSlide11.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114.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4.xml"/></Relationships>
</file>

<file path=ppt/slides/_rels/slide2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5.xml"/><Relationship Id="rId1" Type="http://schemas.openxmlformats.org/officeDocument/2006/relationships/slideLayout" Target="../slideLayouts/slideLayout104.xml"/><Relationship Id="rId4" Type="http://schemas.openxmlformats.org/officeDocument/2006/relationships/image" Target="../media/image74.emf"/></Relationships>
</file>

<file path=ppt/slides/_rels/slide2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6.xml"/><Relationship Id="rId1" Type="http://schemas.openxmlformats.org/officeDocument/2006/relationships/slideLayout" Target="../slideLayouts/slideLayout104.xml"/><Relationship Id="rId4" Type="http://schemas.openxmlformats.org/officeDocument/2006/relationships/image" Target="../media/image74.emf"/></Relationships>
</file>

<file path=ppt/slides/_rels/slide2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7.xml"/><Relationship Id="rId1" Type="http://schemas.openxmlformats.org/officeDocument/2006/relationships/slideLayout" Target="../slideLayouts/slideLayout104.xml"/><Relationship Id="rId4" Type="http://schemas.openxmlformats.org/officeDocument/2006/relationships/image" Target="../media/image7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1.xml"/></Relationships>
</file>

<file path=ppt/slides/_rels/slide25.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hyperlink" Target="https://docs.microsoft.com/connectors" TargetMode="External"/><Relationship Id="rId21" Type="http://schemas.openxmlformats.org/officeDocument/2006/relationships/image" Target="../media/image85.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9.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138.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75.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79.png"/><Relationship Id="rId10" Type="http://schemas.openxmlformats.org/officeDocument/2006/relationships/hyperlink" Target="https://youtu.be/dBCS1nPsDiE" TargetMode="External"/><Relationship Id="rId19" Type="http://schemas.openxmlformats.org/officeDocument/2006/relationships/image" Target="../media/image83.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78.png"/><Relationship Id="rId22" Type="http://schemas.openxmlformats.org/officeDocument/2006/relationships/image" Target="../media/image8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tech.xenit.se/walkthrough-of-setting-up-on-premises-data-gateway-for-power-bi/"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7.png"/><Relationship Id="rId18" Type="http://schemas.openxmlformats.org/officeDocument/2006/relationships/hyperlink" Target="https://github.com/jenkinsns" TargetMode="External"/><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hyperlink" Target="https://www.linkedin.com/in/jenkinsns/" TargetMode="External"/><Relationship Id="rId17" Type="http://schemas.openxmlformats.org/officeDocument/2006/relationships/image" Target="../media/image109.png"/><Relationship Id="rId2" Type="http://schemas.openxmlformats.org/officeDocument/2006/relationships/image" Target="../media/image98.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6.jp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105.png"/><Relationship Id="rId19" Type="http://schemas.openxmlformats.org/officeDocument/2006/relationships/hyperlink" Target="https://www.facebook.com/spfxinfo/" TargetMode="External"/><Relationship Id="rId4" Type="http://schemas.openxmlformats.org/officeDocument/2006/relationships/image" Target="../media/image100.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Recurrence Workflow </a:t>
            </a:r>
          </a:p>
        </p:txBody>
      </p:sp>
    </p:spTree>
    <p:extLst>
      <p:ext uri="{BB962C8B-B14F-4D97-AF65-F5344CB8AC3E}">
        <p14:creationId xmlns:p14="http://schemas.microsoft.com/office/powerpoint/2010/main" val="320270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Recurrence flow </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2793329"/>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sz="2000" dirty="0">
                <a:latin typeface="Calibri" panose="020F0502020204030204" pitchFamily="34" charset="0"/>
                <a:ea typeface="Times New Roman" panose="02020603050405020304" pitchFamily="18" charset="0"/>
                <a:cs typeface="Calibri" panose="020F0502020204030204" pitchFamily="34" charset="0"/>
              </a:rPr>
              <a:t>Create a flow that performs one or more tasks (such as sending a report in email):</a:t>
            </a:r>
          </a:p>
          <a:p>
            <a:pPr marL="342900" indent="-342900" algn="just">
              <a:lnSpc>
                <a:spcPct val="107000"/>
              </a:lnSpc>
              <a:spcAft>
                <a:spcPts val="800"/>
              </a:spcAft>
              <a:buFont typeface="Wingdings" panose="05000000000000000000" pitchFamily="2" charset="2"/>
              <a:buChar char="ü"/>
            </a:pPr>
            <a:endParaRPr lang="en-US" sz="2000" dirty="0">
              <a:latin typeface="Calibri" panose="020F0502020204030204" pitchFamily="34" charset="0"/>
              <a:ea typeface="Times New Roman" panose="02020603050405020304" pitchFamily="18" charset="0"/>
              <a:cs typeface="Calibri" panose="020F0502020204030204" pitchFamily="34" charset="0"/>
            </a:endParaRP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once a day, an hour, or a minute</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 a date that you specify</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after a number of days, hours, or minutes that you specify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D2263F4E-EADE-48D7-986F-BD6BD8E2CF9C}"/>
              </a:ext>
            </a:extLst>
          </p:cNvPr>
          <p:cNvPicPr>
            <a:picLocks noChangeAspect="1"/>
          </p:cNvPicPr>
          <p:nvPr/>
        </p:nvPicPr>
        <p:blipFill>
          <a:blip r:embed="rId2"/>
          <a:stretch>
            <a:fillRect/>
          </a:stretch>
        </p:blipFill>
        <p:spPr>
          <a:xfrm>
            <a:off x="6246542" y="844323"/>
            <a:ext cx="5600700" cy="3505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Errorless workflows</a:t>
            </a:r>
          </a:p>
        </p:txBody>
      </p:sp>
      <p:pic>
        <p:nvPicPr>
          <p:cNvPr id="4" name="Picture 3">
            <a:extLst>
              <a:ext uri="{FF2B5EF4-FFF2-40B4-BE49-F238E27FC236}">
                <a16:creationId xmlns:a16="http://schemas.microsoft.com/office/drawing/2014/main" id="{C1A30CC8-016F-4F50-B68F-170753C09A1C}"/>
              </a:ext>
            </a:extLst>
          </p:cNvPr>
          <p:cNvPicPr>
            <a:picLocks noChangeAspect="1"/>
          </p:cNvPicPr>
          <p:nvPr/>
        </p:nvPicPr>
        <p:blipFill>
          <a:blip r:embed="rId3"/>
          <a:stretch>
            <a:fillRect/>
          </a:stretch>
        </p:blipFill>
        <p:spPr>
          <a:xfrm>
            <a:off x="5670212" y="1450730"/>
            <a:ext cx="6022755" cy="3793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32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BD7-F77A-4C68-A190-D9072B613D98}"/>
              </a:ext>
            </a:extLst>
          </p:cNvPr>
          <p:cNvPicPr>
            <a:picLocks noChangeAspect="1"/>
          </p:cNvPicPr>
          <p:nvPr/>
        </p:nvPicPr>
        <p:blipFill>
          <a:blip r:embed="rId2"/>
          <a:stretch>
            <a:fillRect/>
          </a:stretch>
        </p:blipFill>
        <p:spPr>
          <a:xfrm>
            <a:off x="7504663" y="107577"/>
            <a:ext cx="4480645" cy="318501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221416-70FD-4E06-9910-27D1D62004F1}"/>
              </a:ext>
            </a:extLst>
          </p:cNvPr>
          <p:cNvPicPr>
            <a:picLocks noChangeAspect="1"/>
          </p:cNvPicPr>
          <p:nvPr/>
        </p:nvPicPr>
        <p:blipFill>
          <a:blip r:embed="rId3"/>
          <a:stretch>
            <a:fillRect/>
          </a:stretch>
        </p:blipFill>
        <p:spPr>
          <a:xfrm>
            <a:off x="7403783" y="3428999"/>
            <a:ext cx="4581525" cy="171969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6D75C76-D00B-440B-A879-D613C1938D14}"/>
              </a:ext>
            </a:extLst>
          </p:cNvPr>
          <p:cNvPicPr>
            <a:picLocks noChangeAspect="1"/>
          </p:cNvPicPr>
          <p:nvPr/>
        </p:nvPicPr>
        <p:blipFill>
          <a:blip r:embed="rId4"/>
          <a:stretch>
            <a:fillRect/>
          </a:stretch>
        </p:blipFill>
        <p:spPr>
          <a:xfrm>
            <a:off x="7504663" y="5148693"/>
            <a:ext cx="4379764" cy="163056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Try, Catch, Finally and Scope</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4994957"/>
          </a:xfrm>
          <a:prstGeom prst="rect">
            <a:avLst/>
          </a:prstGeom>
        </p:spPr>
        <p:txBody>
          <a:bodyPr wrap="square">
            <a:spAutoFit/>
          </a:bodyPr>
          <a:lstStyle/>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Scopes</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are a simple way to group two or more actions together. When you put actions inside a scope, they can be visually collapsed so that you cake make the presentation inside of the designer much simpler.</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Try</a:t>
            </a:r>
            <a:r>
              <a:rPr lang="en-GB" sz="2000" dirty="0">
                <a:solidFill>
                  <a:srgbClr val="1A1A1A"/>
                </a:solidFill>
                <a:latin typeface="Calibri" panose="020F0502020204030204" pitchFamily="34" charset="0"/>
                <a:ea typeface="Times New Roman" panose="02020603050405020304" pitchFamily="18" charset="0"/>
              </a:rPr>
              <a:t> – The “Try” scope should contain all the actions from the main flow of the process.</a:t>
            </a:r>
            <a:endParaRPr lang="en-GB" sz="2000" dirty="0">
              <a:latin typeface="Times New Roman" panose="02020603050405020304" pitchFamily="18" charset="0"/>
              <a:ea typeface="Times New Roman" panose="02020603050405020304" pitchFamily="18"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Catch</a:t>
            </a:r>
            <a:r>
              <a:rPr lang="en-GB" sz="2000" dirty="0">
                <a:solidFill>
                  <a:srgbClr val="1A1A1A"/>
                </a:solidFill>
                <a:latin typeface="Calibri" panose="020F0502020204030204" pitchFamily="34" charset="0"/>
                <a:ea typeface="Times New Roman" panose="02020603050405020304" pitchFamily="18" charset="0"/>
              </a:rPr>
              <a:t> – The “Catch” scope is configured to run after “Try” block is failed. This is implemented using “Configure run after “ feature .</a:t>
            </a:r>
            <a:endParaRPr lang="en-GB" sz="20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Finally</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 The “Finally” block should run no matter what happens in the previous action.</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lnSpc>
                <a:spcPct val="107000"/>
              </a:lnSpc>
              <a:spcAft>
                <a:spcPts val="800"/>
              </a:spcAft>
            </a:pP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Using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Scope</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and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Configure run after</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feature, we can implement try ,catch pattern in Power Automate easily.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010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46" y="2431804"/>
            <a:ext cx="6614371" cy="647727"/>
          </a:xfrm>
        </p:spPr>
        <p:txBody>
          <a:bodyPr/>
          <a:lstStyle/>
          <a:p>
            <a:r>
              <a:rPr lang="en-US" b="1" dirty="0"/>
              <a:t>Power Automate vs Azure Logic Apps</a:t>
            </a:r>
          </a:p>
        </p:txBody>
      </p:sp>
    </p:spTree>
    <p:extLst>
      <p:ext uri="{BB962C8B-B14F-4D97-AF65-F5344CB8AC3E}">
        <p14:creationId xmlns:p14="http://schemas.microsoft.com/office/powerpoint/2010/main" val="33486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b="1" dirty="0"/>
              <a:t>Connectors</a:t>
            </a:r>
          </a:p>
        </p:txBody>
      </p:sp>
    </p:spTree>
    <p:extLst>
      <p:ext uri="{BB962C8B-B14F-4D97-AF65-F5344CB8AC3E}">
        <p14:creationId xmlns:p14="http://schemas.microsoft.com/office/powerpoint/2010/main" val="284569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59474" y="2663561"/>
            <a:ext cx="4629384" cy="1075403"/>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Integrate the systems you’re already using…</a:t>
            </a:r>
          </a:p>
        </p:txBody>
      </p:sp>
      <p:grpSp>
        <p:nvGrpSpPr>
          <p:cNvPr id="6" name="Group 5"/>
          <p:cNvGrpSpPr/>
          <p:nvPr/>
        </p:nvGrpSpPr>
        <p:grpSpPr>
          <a:xfrm>
            <a:off x="670928" y="979293"/>
            <a:ext cx="6004427" cy="4879594"/>
            <a:chOff x="670159" y="978945"/>
            <a:chExt cx="6005278" cy="4880286"/>
          </a:xfrm>
        </p:grpSpPr>
        <p:grpSp>
          <p:nvGrpSpPr>
            <p:cNvPr id="7" name="Group 6"/>
            <p:cNvGrpSpPr/>
            <p:nvPr/>
          </p:nvGrpSpPr>
          <p:grpSpPr>
            <a:xfrm>
              <a:off x="670159" y="978945"/>
              <a:ext cx="6005278" cy="4880286"/>
              <a:chOff x="670159" y="1592262"/>
              <a:chExt cx="6005278" cy="4880286"/>
            </a:xfrm>
          </p:grpSpPr>
          <p:grpSp>
            <p:nvGrpSpPr>
              <p:cNvPr id="9" name="Group 8"/>
              <p:cNvGrpSpPr/>
              <p:nvPr/>
            </p:nvGrpSpPr>
            <p:grpSpPr>
              <a:xfrm>
                <a:off x="674293" y="1592262"/>
                <a:ext cx="6001144" cy="3873253"/>
                <a:chOff x="379241" y="1263798"/>
                <a:chExt cx="6847644" cy="4419600"/>
              </a:xfrm>
            </p:grpSpPr>
            <p:grpSp>
              <p:nvGrpSpPr>
                <p:cNvPr id="14" name="Group 13"/>
                <p:cNvGrpSpPr/>
                <p:nvPr/>
              </p:nvGrpSpPr>
              <p:grpSpPr>
                <a:xfrm>
                  <a:off x="379241" y="1263798"/>
                  <a:ext cx="6847644" cy="4419600"/>
                  <a:chOff x="2194749" y="2049462"/>
                  <a:chExt cx="6070876" cy="3918259"/>
                </a:xfrm>
              </p:grpSpPr>
              <p:pic>
                <p:nvPicPr>
                  <p:cNvPr id="16"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4280199" y="3069800"/>
                    <a:ext cx="857249" cy="857249"/>
                    <a:chOff x="2211902" y="3040062"/>
                    <a:chExt cx="857249" cy="857249"/>
                  </a:xfrm>
                </p:grpSpPr>
                <p:sp>
                  <p:nvSpPr>
                    <p:cNvPr id="39" name="Rectangle 38"/>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0"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5" name="Picture 14"/>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10" name="Picture 9"/>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11" name="Picture 10"/>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12" name="Picture 11"/>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13" name="Picture 12"/>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8" name="Picture 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Tree>
    <p:extLst>
      <p:ext uri="{BB962C8B-B14F-4D97-AF65-F5344CB8AC3E}">
        <p14:creationId xmlns:p14="http://schemas.microsoft.com/office/powerpoint/2010/main" val="4093724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28"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a:ea typeface="+mn-ea"/>
                <a:cs typeface="+mn-cs"/>
              </a:rPr>
              <a:t>Partners and ISVs</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Expand the number of services you integrate with</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Provide the extensibility your customers need</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Increase exposure and adoption</a:t>
            </a:r>
            <a:endParaRPr kumimoji="0" lang="en-CA"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86" y="0"/>
            <a:ext cx="11296416" cy="738664"/>
          </a:xfrm>
        </p:spPr>
        <p:txBody>
          <a:bodyPr>
            <a:normAutofit/>
          </a:bodyPr>
          <a:lstStyle/>
          <a:p>
            <a:r>
              <a:rPr lang="en-US" sz="4000" dirty="0">
                <a:solidFill>
                  <a:srgbClr val="418AB3"/>
                </a:solidFill>
              </a:rPr>
              <a:t>Connecting your services to PowerApps &amp; Flow</a:t>
            </a:r>
          </a:p>
        </p:txBody>
      </p:sp>
      <p:sp>
        <p:nvSpPr>
          <p:cNvPr id="3" name="Content Placeholder 2"/>
          <p:cNvSpPr>
            <a:spLocks noGrp="1"/>
          </p:cNvSpPr>
          <p:nvPr>
            <p:ph type="body" sz="quarter" idx="10"/>
          </p:nvPr>
        </p:nvSpPr>
        <p:spPr>
          <a:xfrm>
            <a:off x="269240" y="1189494"/>
            <a:ext cx="6349675" cy="5668019"/>
          </a:xfrm>
        </p:spPr>
        <p:txBody>
          <a:bodyPr>
            <a:normAutofit lnSpcReduction="10000"/>
          </a:bodyPr>
          <a:lstStyle/>
          <a:p>
            <a:r>
              <a:rPr lang="en-US" dirty="0"/>
              <a:t>PowerApps &amp; Flow are fully metadata-driven and extensible so you can connect to any of your own services</a:t>
            </a:r>
          </a:p>
          <a:p>
            <a:pPr lvl="1"/>
            <a:r>
              <a:rPr lang="en-US" dirty="0"/>
              <a:t>Even connect to 3</a:t>
            </a:r>
            <a:r>
              <a:rPr lang="en-US" baseline="30000" dirty="0"/>
              <a:t>rd</a:t>
            </a:r>
            <a:r>
              <a:rPr lang="en-US" dirty="0"/>
              <a:t> party services you consume</a:t>
            </a:r>
          </a:p>
          <a:p>
            <a:r>
              <a:rPr lang="en-US" dirty="0"/>
              <a:t>Custom APIs within an organization</a:t>
            </a:r>
          </a:p>
          <a:p>
            <a:pPr lvl="1"/>
            <a:r>
              <a:rPr lang="en-US" dirty="0"/>
              <a:t>Scoped to a company so that you can build something that’s unique to that organization</a:t>
            </a:r>
          </a:p>
          <a:p>
            <a:r>
              <a:rPr lang="en-US" dirty="0"/>
              <a:t>Leverage Azure functions within your apps &amp; flows</a:t>
            </a:r>
          </a:p>
          <a:p>
            <a:r>
              <a:rPr lang="en-US" sz="2059" dirty="0">
                <a:gradFill>
                  <a:gsLst>
                    <a:gs pos="1250">
                      <a:schemeClr val="tx1"/>
                    </a:gs>
                    <a:gs pos="100000">
                      <a:schemeClr val="tx1"/>
                    </a:gs>
                  </a:gsLst>
                  <a:lin ang="5400000" scaled="0"/>
                </a:gradFill>
              </a:rPr>
              <a:t>Via custom APIs today, integrated support coming soon</a:t>
            </a:r>
          </a:p>
          <a:p>
            <a:pPr lvl="1"/>
            <a:endParaRPr lang="en-US" dirty="0"/>
          </a:p>
        </p:txBody>
      </p:sp>
      <p:pic>
        <p:nvPicPr>
          <p:cNvPr id="6" name="Picture 5"/>
          <p:cNvPicPr>
            <a:picLocks noChangeAspect="1"/>
          </p:cNvPicPr>
          <p:nvPr/>
        </p:nvPicPr>
        <p:blipFill rotWithShape="1">
          <a:blip r:embed="rId2"/>
          <a:srcRect l="14354" t="16742" r="58751" b="25205"/>
          <a:stretch/>
        </p:blipFill>
        <p:spPr>
          <a:xfrm>
            <a:off x="7515339" y="1199743"/>
            <a:ext cx="4098381" cy="4975838"/>
          </a:xfrm>
          <a:prstGeom prst="rect">
            <a:avLst/>
          </a:prstGeom>
        </p:spPr>
      </p:pic>
    </p:spTree>
    <p:extLst>
      <p:ext uri="{BB962C8B-B14F-4D97-AF65-F5344CB8AC3E}">
        <p14:creationId xmlns:p14="http://schemas.microsoft.com/office/powerpoint/2010/main" val="28523254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Develop</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Build, secure and describe your API</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Import from existing artifacts (Open API, Postman) or build from scratch</a:t>
            </a:r>
            <a:endPar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Test</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Validate your API calls </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Share</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FE7E954B-0B47-4532-B32A-5FCCDDB3C30B}"/>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78D68DAA-4A33-49EC-B707-7E36F4389323}"/>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405E73B0-F3D7-42CD-972A-820DFE02B13C}"/>
                </a:ext>
              </a:extLst>
            </p:cNvPr>
            <p:cNvSpPr txBox="1"/>
            <p:nvPr/>
          </p:nvSpPr>
          <p:spPr>
            <a:xfrm>
              <a:off x="4219" y="30101"/>
              <a:ext cx="2537287" cy="720000"/>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5EE11FC3-B010-4E64-A869-7E87C411C065}"/>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FC0EE1ED-F2C4-4E75-A568-5955DA74150E}"/>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8264D0A8-1943-49EE-AA6A-4F9EBE9F2861}"/>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18583050-E518-425D-9B0B-C23B183903EC}"/>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579A1DAD-74D3-4F43-B91B-B729DC86EDBD}"/>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7AA2605A-FE91-4FBE-AE46-9FB6A39A21F8}"/>
                </a:ext>
              </a:extLst>
            </p:cNvPr>
            <p:cNvSpPr txBox="1"/>
            <p:nvPr/>
          </p:nvSpPr>
          <p:spPr>
            <a:xfrm>
              <a:off x="2896726"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D7237DA7-0794-4D5E-87AD-12798E52CCA5}"/>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81B8908F-7487-492F-8EE3-6EA13584FAAD}"/>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13663D9A-7848-42F9-A322-D7926E4A26C4}"/>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defTabSz="488950">
                <a:lnSpc>
                  <a:spcPct val="150000"/>
                </a:lnSpc>
                <a:spcBef>
                  <a:spcPct val="0"/>
                </a:spcBef>
                <a:spcAft>
                  <a:spcPct val="15000"/>
                </a:spcAft>
                <a:buFont typeface="Wingdings" panose="05000000000000000000" pitchFamily="2" charset="2"/>
                <a:buChar char="ü"/>
              </a:pPr>
              <a:r>
                <a:rPr lang="en-US" sz="1100" dirty="0">
                  <a:solidFill>
                    <a:prstClr val="black">
                      <a:hueOff val="0"/>
                      <a:satOff val="0"/>
                      <a:lumOff val="0"/>
                      <a:alphaOff val="0"/>
                    </a:prstClr>
                  </a:solidFill>
                </a:rPr>
                <a:t>Building </a:t>
              </a:r>
              <a:r>
                <a:rPr lang="en-US" sz="1100" kern="1200" dirty="0">
                  <a:solidFill>
                    <a:prstClr val="black">
                      <a:hueOff val="0"/>
                      <a:satOff val="0"/>
                      <a:lumOff val="0"/>
                      <a:alphaOff val="0"/>
                    </a:prstClr>
                  </a:solidFill>
                  <a:latin typeface="Calibri" panose="020F0502020204030204"/>
                  <a:ea typeface="+mn-ea"/>
                  <a:cs typeface="+mn-cs"/>
                </a:rPr>
                <a:t>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93952CE7-42A7-48A3-BE3B-25B58D8C32FD}"/>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E1A81265-2A8A-4775-88D5-F33A301D73FF}"/>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755304CE-3EA6-4B2A-A48E-92D8DBAF7E3C}"/>
                </a:ext>
              </a:extLst>
            </p:cNvPr>
            <p:cNvSpPr txBox="1"/>
            <p:nvPr/>
          </p:nvSpPr>
          <p:spPr>
            <a:xfrm>
              <a:off x="5789234"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66EBCC46-CE05-42A4-9E66-5441525D6627}"/>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15AE78B8-A74D-44FF-B5D8-92A022A37B1F}"/>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F0907FF7-619A-4552-80CA-445F3ABBC471}"/>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Recurrence Workflow Scenario</a:t>
              </a:r>
            </a:p>
            <a:p>
              <a:pPr marL="57150" lvl="1" indent="-57150" defTabSz="488950">
                <a:lnSpc>
                  <a:spcPct val="150000"/>
                </a:lnSpc>
                <a:spcBef>
                  <a:spcPct val="0"/>
                </a:spcBef>
                <a:spcAft>
                  <a:spcPct val="15000"/>
                </a:spcAft>
                <a:buFont typeface="Wingdings" panose="05000000000000000000" pitchFamily="2" charset="2"/>
                <a:buChar char="ü"/>
              </a:pPr>
              <a:r>
                <a:rPr lang="en-US" sz="1100" dirty="0"/>
                <a:t>Errorless workflows Scenario</a:t>
              </a:r>
              <a:endParaRPr lang="en-GB" sz="11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Build and Implement Custom Connector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DAE69B82-5C16-46EB-822D-8841F059CAB1}"/>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DFFEF1C4-865C-4B21-A21B-0038146C2B82}"/>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C5CFF19A-A4FD-4AF3-988F-3D7AC560E657}"/>
                </a:ext>
              </a:extLst>
            </p:cNvPr>
            <p:cNvSpPr txBox="1"/>
            <p:nvPr/>
          </p:nvSpPr>
          <p:spPr>
            <a:xfrm>
              <a:off x="8681741"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9D34373B-4AD1-4958-8A6C-3B059F10C7A3}"/>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48DED0BD-8CEF-4DBF-8127-845407138C5D}"/>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E36A8AAB-3998-4C78-B159-9187214CE195}"/>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UI Flows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Develop</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Build, secure and describe your API</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Import from existing artifacts (Open API, Postman) or build from scratch</a:t>
            </a:r>
            <a:endPar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Test</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Validate your API calls </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Share</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mn-ea"/>
                <a:cs typeface="+mn-cs"/>
              </a:rPr>
              <a:t>Certify</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Only for Public Connectors</a:t>
            </a:r>
            <a:endParaRPr kumimoji="0" lang="en-CA"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Connector ID</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Path</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Power Apps Integration flow</a:t>
            </a:r>
          </a:p>
        </p:txBody>
      </p:sp>
    </p:spTree>
    <p:extLst>
      <p:ext uri="{BB962C8B-B14F-4D97-AF65-F5344CB8AC3E}">
        <p14:creationId xmlns:p14="http://schemas.microsoft.com/office/powerpoint/2010/main" val="3670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Power Apps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3041602"/>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You can use Power Automate to create logic that performs one or more tasks when an event occurs in a canvas app. For example, configure a button so that, when a user selects it, an item is created in a SharePoint list, an email or meeting request is sent, a file is added to the cloud, or all of these. You can configure any control in the app to start the flow, which continues to run even if you close Power Apps.</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34F45025-6212-433F-864B-0A237B5F2896}"/>
              </a:ext>
            </a:extLst>
          </p:cNvPr>
          <p:cNvPicPr/>
          <p:nvPr/>
        </p:nvPicPr>
        <p:blipFill>
          <a:blip r:embed="rId2"/>
          <a:stretch>
            <a:fillRect/>
          </a:stretch>
        </p:blipFill>
        <p:spPr>
          <a:xfrm>
            <a:off x="7052113" y="1268887"/>
            <a:ext cx="4667250" cy="103822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33613AA-B79F-4693-84EA-8C3BD95E3DFF}"/>
              </a:ext>
            </a:extLst>
          </p:cNvPr>
          <p:cNvPicPr/>
          <p:nvPr/>
        </p:nvPicPr>
        <p:blipFill>
          <a:blip r:embed="rId3"/>
          <a:stretch>
            <a:fillRect/>
          </a:stretch>
        </p:blipFill>
        <p:spPr>
          <a:xfrm>
            <a:off x="7052112" y="2578658"/>
            <a:ext cx="4667249" cy="2424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93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SQL Server Integration flow</a:t>
            </a:r>
          </a:p>
        </p:txBody>
      </p:sp>
    </p:spTree>
    <p:extLst>
      <p:ext uri="{BB962C8B-B14F-4D97-AF65-F5344CB8AC3E}">
        <p14:creationId xmlns:p14="http://schemas.microsoft.com/office/powerpoint/2010/main" val="23106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SQL Server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199144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Microsoft SQL Server is a relational database management system developed by Microsoft. Connect to SQL Server to manage data. You can perform various actions such as create, update, get, and delete on rows in a table.</a:t>
            </a:r>
          </a:p>
          <a:p>
            <a:pPr marL="342900" lvl="0" indent="-342900" algn="just">
              <a:lnSpc>
                <a:spcPct val="107000"/>
              </a:lnSpc>
              <a:spcAft>
                <a:spcPts val="800"/>
              </a:spcAft>
              <a:buFont typeface="Wingdings" panose="05000000000000000000" pitchFamily="2" charset="2"/>
              <a:buChar char="ü"/>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4" name="Picture 3">
            <a:extLst>
              <a:ext uri="{FF2B5EF4-FFF2-40B4-BE49-F238E27FC236}">
                <a16:creationId xmlns:a16="http://schemas.microsoft.com/office/drawing/2014/main" id="{CD568B97-0F92-4C34-BFDC-CAE628A9CCE6}"/>
              </a:ext>
            </a:extLst>
          </p:cNvPr>
          <p:cNvPicPr/>
          <p:nvPr/>
        </p:nvPicPr>
        <p:blipFill>
          <a:blip r:embed="rId2"/>
          <a:stretch>
            <a:fillRect/>
          </a:stretch>
        </p:blipFill>
        <p:spPr>
          <a:xfrm>
            <a:off x="6192744" y="930144"/>
            <a:ext cx="5731510" cy="5523230"/>
          </a:xfrm>
          <a:prstGeom prst="rect">
            <a:avLst/>
          </a:prstGeom>
        </p:spPr>
      </p:pic>
    </p:spTree>
    <p:extLst>
      <p:ext uri="{BB962C8B-B14F-4D97-AF65-F5344CB8AC3E}">
        <p14:creationId xmlns:p14="http://schemas.microsoft.com/office/powerpoint/2010/main" val="19706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Day3: Power Automate Project Scenarios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324073"/>
            <a:ext cx="9326041" cy="765968"/>
          </a:xfrm>
        </p:spPr>
        <p:txBody>
          <a:bodyPr/>
          <a:lstStyle/>
          <a:p>
            <a:r>
              <a:rPr lang="en-US" dirty="0"/>
              <a:t>Calling Microsoft Flow from your application</a:t>
            </a:r>
            <a:endParaRPr lang="en-GB" dirty="0"/>
          </a:p>
        </p:txBody>
      </p:sp>
    </p:spTree>
    <p:extLst>
      <p:ext uri="{BB962C8B-B14F-4D97-AF65-F5344CB8AC3E}">
        <p14:creationId xmlns:p14="http://schemas.microsoft.com/office/powerpoint/2010/main" val="8207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Calling Microsoft Flow from your application</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3678699"/>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Microsoft Flow allows you to turn complex repetitive tasks into automated multistep flows.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many cases, you want your flow to be triggered by an event, such as a document update.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others, you want to let the end user initiate a flow. In this case, Microsoft Flow will serve as an integration glue between your application and large number of other services.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For example, you may want the user to click on a button and send an email to her customers.</a:t>
            </a:r>
            <a:endParaRPr lang="en-GB" sz="2000" dirty="0">
              <a:solidFill>
                <a:srgbClr val="2F2F2F"/>
              </a:solidFill>
              <a:latin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EC3CEFD5-19AE-423E-B023-FD53AF5CA227}"/>
              </a:ext>
            </a:extLst>
          </p:cNvPr>
          <p:cNvPicPr/>
          <p:nvPr/>
        </p:nvPicPr>
        <p:blipFill>
          <a:blip r:embed="rId2"/>
          <a:stretch>
            <a:fillRect/>
          </a:stretch>
        </p:blipFill>
        <p:spPr>
          <a:xfrm>
            <a:off x="6850642" y="1048210"/>
            <a:ext cx="4145280" cy="2617470"/>
          </a:xfrm>
          <a:prstGeom prst="rect">
            <a:avLst/>
          </a:prstGeom>
        </p:spPr>
      </p:pic>
      <p:pic>
        <p:nvPicPr>
          <p:cNvPr id="8" name="Picture 7">
            <a:extLst>
              <a:ext uri="{FF2B5EF4-FFF2-40B4-BE49-F238E27FC236}">
                <a16:creationId xmlns:a16="http://schemas.microsoft.com/office/drawing/2014/main" id="{370FC0FF-15BF-4D27-8BA1-B824D50061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20" y="3736822"/>
            <a:ext cx="5064125" cy="2941320"/>
          </a:xfrm>
          <a:prstGeom prst="rect">
            <a:avLst/>
          </a:prstGeom>
          <a:noFill/>
          <a:ln>
            <a:noFill/>
          </a:ln>
        </p:spPr>
      </p:pic>
    </p:spTree>
    <p:extLst>
      <p:ext uri="{BB962C8B-B14F-4D97-AF65-F5344CB8AC3E}">
        <p14:creationId xmlns:p14="http://schemas.microsoft.com/office/powerpoint/2010/main" val="138356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591443"/>
            <a:ext cx="11301986" cy="498598"/>
          </a:xfrm>
        </p:spPr>
        <p:txBody>
          <a:bodyPr/>
          <a:lstStyle/>
          <a:p>
            <a:r>
              <a:rPr lang="en-US" dirty="0"/>
              <a:t>Azure Cognitive Services AI Integration flow</a:t>
            </a:r>
            <a:endParaRPr lang="en-GB" dirty="0"/>
          </a:p>
        </p:txBody>
      </p:sp>
    </p:spTree>
    <p:extLst>
      <p:ext uri="{BB962C8B-B14F-4D97-AF65-F5344CB8AC3E}">
        <p14:creationId xmlns:p14="http://schemas.microsoft.com/office/powerpoint/2010/main" val="641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Azure Cognitive Services AI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4933787"/>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Language Understanding (LUIS) is a cloud-based API service that applies custom machine-learning intelligence to a user's conversational, natural language text to predict overall meaning, and pull out relevant, detailed information.</a:t>
            </a:r>
            <a:endParaRPr lang="en-US" sz="2000" dirty="0">
              <a:solidFill>
                <a:srgbClr val="2F2F2F"/>
              </a:solidFill>
              <a:latin typeface="Calibri" panose="020F0502020204030204" pitchFamily="34" charset="0"/>
              <a:cs typeface="Latha"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Azure cognitive services language understanding intelligent service (LUIS) lets you understand language contextually, so your apps communicate with people in the way they speak.</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The LUIS integration in Flow enables you to make predictions on a query string.</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You can design your Flow to execute a set of actions when the desired intent is detected. </a:t>
            </a:r>
          </a:p>
          <a:p>
            <a:pPr marL="342900" lvl="0" indent="-342900" algn="just">
              <a:lnSpc>
                <a:spcPct val="107000"/>
              </a:lnSpc>
              <a:spcAft>
                <a:spcPts val="800"/>
              </a:spcAft>
              <a:buFont typeface="Wingdings" panose="05000000000000000000" pitchFamily="2" charset="2"/>
              <a:buChar char="ü"/>
            </a:pPr>
            <a:endParaRPr lang="en-GB" sz="2000" dirty="0">
              <a:solidFill>
                <a:srgbClr val="2F2F2F"/>
              </a:solidFill>
              <a:latin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8CE06F29-346E-4590-8D69-3C141105A151}"/>
              </a:ext>
            </a:extLst>
          </p:cNvPr>
          <p:cNvPicPr>
            <a:picLocks noChangeAspect="1"/>
          </p:cNvPicPr>
          <p:nvPr/>
        </p:nvPicPr>
        <p:blipFill>
          <a:blip r:embed="rId2"/>
          <a:stretch>
            <a:fillRect/>
          </a:stretch>
        </p:blipFill>
        <p:spPr>
          <a:xfrm>
            <a:off x="7257004" y="977463"/>
            <a:ext cx="4667250" cy="2590800"/>
          </a:xfrm>
          <a:prstGeom prst="rect">
            <a:avLst/>
          </a:prstGeom>
        </p:spPr>
      </p:pic>
      <p:pic>
        <p:nvPicPr>
          <p:cNvPr id="3" name="Picture 2">
            <a:extLst>
              <a:ext uri="{FF2B5EF4-FFF2-40B4-BE49-F238E27FC236}">
                <a16:creationId xmlns:a16="http://schemas.microsoft.com/office/drawing/2014/main" id="{6EA99340-74A9-458E-A051-96A2BC7BAA55}"/>
              </a:ext>
            </a:extLst>
          </p:cNvPr>
          <p:cNvPicPr>
            <a:picLocks noChangeAspect="1"/>
          </p:cNvPicPr>
          <p:nvPr/>
        </p:nvPicPr>
        <p:blipFill>
          <a:blip r:embed="rId3"/>
          <a:stretch>
            <a:fillRect/>
          </a:stretch>
        </p:blipFill>
        <p:spPr>
          <a:xfrm>
            <a:off x="7133179" y="3701403"/>
            <a:ext cx="4914900" cy="2562225"/>
          </a:xfrm>
          <a:prstGeom prst="rect">
            <a:avLst/>
          </a:prstGeom>
        </p:spPr>
      </p:pic>
    </p:spTree>
    <p:extLst>
      <p:ext uri="{BB962C8B-B14F-4D97-AF65-F5344CB8AC3E}">
        <p14:creationId xmlns:p14="http://schemas.microsoft.com/office/powerpoint/2010/main" val="5751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Power Automate vs Azure Logic Apps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7758718" cy="5644174"/>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ü"/>
            </a:pPr>
            <a:r>
              <a:rPr lang="en-US" dirty="0"/>
              <a:t>Have you ever wondered when to use what between Azure Logic Apps and Power Automate/Flow ?</a:t>
            </a:r>
          </a:p>
          <a:p>
            <a:pPr marL="285750" indent="-285750" algn="just">
              <a:buFont typeface="Wingdings" panose="05000000000000000000" pitchFamily="2" charset="2"/>
              <a:buChar char="ü"/>
            </a:pPr>
            <a:r>
              <a:rPr lang="en-US" dirty="0"/>
              <a:t>Flow is SaaS. Logic App is PaaS.</a:t>
            </a:r>
          </a:p>
          <a:p>
            <a:pPr marL="285750" indent="-285750" algn="just">
              <a:buFont typeface="Wingdings" panose="05000000000000000000" pitchFamily="2" charset="2"/>
              <a:buChar char="ü"/>
            </a:pPr>
            <a:endParaRPr lang="en-US" dirty="0"/>
          </a:p>
          <a:p>
            <a:pPr marL="285750" indent="-285750" algn="just">
              <a:buFont typeface="Wingdings" panose="05000000000000000000" pitchFamily="2" charset="2"/>
              <a:buChar char="ü"/>
            </a:pPr>
            <a:r>
              <a:rPr lang="en-US" dirty="0"/>
              <a:t>Both are cloud-based services for automating workflows across apps and services. Most of the connectors are available in both. Most of the requirements can be achieved using both. Then ,Why Microsoft has built both ?</a:t>
            </a:r>
          </a:p>
          <a:p>
            <a:pPr marL="285750" indent="-285750" algn="just">
              <a:buFont typeface="Wingdings" panose="05000000000000000000" pitchFamily="2" charset="2"/>
              <a:buChar char="ü"/>
            </a:pPr>
            <a:endParaRPr lang="en-US" dirty="0"/>
          </a:p>
          <a:p>
            <a:pPr marL="285750" indent="-285750" algn="just">
              <a:buFont typeface="Wingdings" panose="05000000000000000000" pitchFamily="2" charset="2"/>
              <a:buChar char="ü"/>
            </a:pPr>
            <a:r>
              <a:rPr lang="en-US" dirty="0"/>
              <a:t>Certainly, There are some intentions behind every product/service released. Let's understand those things.</a:t>
            </a:r>
          </a:p>
          <a:p>
            <a:pPr marL="742950" lvl="1" indent="-285750" algn="just">
              <a:buFont typeface="Wingdings" panose="05000000000000000000" pitchFamily="2" charset="2"/>
              <a:buChar char="§"/>
            </a:pPr>
            <a:r>
              <a:rPr lang="en-US" dirty="0"/>
              <a:t>Simple vs Complex requirement ?</a:t>
            </a:r>
          </a:p>
          <a:p>
            <a:pPr marL="742950" lvl="1" indent="-285750" algn="just">
              <a:buFont typeface="Wingdings" panose="05000000000000000000" pitchFamily="2" charset="2"/>
              <a:buChar char="§"/>
            </a:pPr>
            <a:r>
              <a:rPr lang="en-US" dirty="0"/>
              <a:t>Developer vs Citizen Developer vs Business User ?</a:t>
            </a:r>
          </a:p>
          <a:p>
            <a:pPr marL="742950" lvl="1" indent="-285750" algn="just">
              <a:buFont typeface="Wingdings" panose="05000000000000000000" pitchFamily="2" charset="2"/>
              <a:buChar char="§"/>
            </a:pPr>
            <a:r>
              <a:rPr lang="en-US" dirty="0"/>
              <a:t>Mobility ?</a:t>
            </a:r>
          </a:p>
          <a:p>
            <a:pPr marL="742950" lvl="1" indent="-285750" algn="just">
              <a:buFont typeface="Wingdings" panose="05000000000000000000" pitchFamily="2" charset="2"/>
              <a:buChar char="§"/>
            </a:pPr>
            <a:r>
              <a:rPr lang="en-US" dirty="0"/>
              <a:t>Money ?</a:t>
            </a:r>
          </a:p>
          <a:p>
            <a:pPr lvl="1" algn="just"/>
            <a:endParaRPr lang="en-US" dirty="0"/>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Start with simple thing , Power Automate/Flow, which can be easily configured. We can extend it further using Logic App for complex scenarios</a:t>
            </a:r>
          </a:p>
          <a:p>
            <a:pPr algn="just">
              <a:lnSpc>
                <a:spcPct val="107000"/>
              </a:lnSpc>
              <a:spcAft>
                <a:spcPts val="800"/>
              </a:spcAft>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4098" name="Picture 2" descr="Quick 'n' Dirty Delivery with Azure Logic Apps - Tech Blog">
            <a:extLst>
              <a:ext uri="{FF2B5EF4-FFF2-40B4-BE49-F238E27FC236}">
                <a16:creationId xmlns:a16="http://schemas.microsoft.com/office/drawing/2014/main" id="{CDDF9A6D-8B99-4CA3-B27F-AB02F714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8393" y="4369913"/>
            <a:ext cx="2220135" cy="11655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crosoft Power Automate Integration | Stormboard">
            <a:extLst>
              <a:ext uri="{FF2B5EF4-FFF2-40B4-BE49-F238E27FC236}">
                <a16:creationId xmlns:a16="http://schemas.microsoft.com/office/drawing/2014/main" id="{54C6E19B-A2AE-44CB-BF65-7E15C217B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7163" y="957742"/>
            <a:ext cx="2362596" cy="236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7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fontScale="90000"/>
          </a:bodyPr>
          <a:lstStyle/>
          <a:p>
            <a:r>
              <a:rPr lang="en-GB" dirty="0">
                <a:solidFill>
                  <a:srgbClr val="418AB3"/>
                </a:solidFill>
                <a:ea typeface="+mj-ea"/>
                <a:cs typeface="+mj-cs"/>
              </a:rPr>
              <a:t>Remote Desktop / Citrix connection using On-Premises Data Gateway</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12737" cy="291746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This needs to be on-premises and be able to reach the storage area where the data is kept. If you are using other sources of data, the rule still applies: the data needs to be reachable by this machine.</a:t>
            </a:r>
          </a:p>
          <a:p>
            <a:pPr marL="342900" indent="-342900" algn="just">
              <a:lnSpc>
                <a:spcPct val="107000"/>
              </a:lnSpc>
              <a:spcAft>
                <a:spcPts val="800"/>
              </a:spcAft>
              <a:buFont typeface="Wingdings" panose="05000000000000000000" pitchFamily="2" charset="2"/>
              <a:buChar char="ü"/>
            </a:pPr>
            <a:r>
              <a:rPr lang="en-GB" sz="2000" dirty="0">
                <a:hlinkClick r:id="rId2"/>
              </a:rPr>
              <a:t>https://tech.xenit.se/walkthrough-of-setting-up-on-premises-data-gateway-for-power-bi/</a:t>
            </a:r>
            <a:r>
              <a:rPr kumimoji="0" lang="en-US"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rPr>
              <a:t> </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a:p>
            <a:pPr lvl="0" algn="just">
              <a:lnSpc>
                <a:spcPct val="107000"/>
              </a:lnSpc>
              <a:spcAft>
                <a:spcPts val="800"/>
              </a:spcAft>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D3D9696E-2DB9-479F-A986-E35F8BAC3C9F}"/>
              </a:ext>
            </a:extLst>
          </p:cNvPr>
          <p:cNvPicPr>
            <a:picLocks noChangeAspect="1"/>
          </p:cNvPicPr>
          <p:nvPr/>
        </p:nvPicPr>
        <p:blipFill>
          <a:blip r:embed="rId3"/>
          <a:stretch>
            <a:fillRect/>
          </a:stretch>
        </p:blipFill>
        <p:spPr>
          <a:xfrm>
            <a:off x="6533104" y="1870348"/>
            <a:ext cx="5391150" cy="2886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258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1754326"/>
          </a:xfrm>
          <a:prstGeom prst="rect">
            <a:avLst/>
          </a:prstGeom>
        </p:spPr>
        <p:txBody>
          <a:bodyPr wrap="square">
            <a:spAutoFit/>
          </a:bodyPr>
          <a:lstStyle/>
          <a:p>
            <a:pPr algn="ctr"/>
            <a:r>
              <a:rPr lang="en-US" sz="5400" b="1" dirty="0">
                <a:solidFill>
                  <a:srgbClr val="7030A0"/>
                </a:solidFill>
              </a:rPr>
              <a:t>Demo</a:t>
            </a:r>
          </a:p>
          <a:p>
            <a:pPr algn="ctr"/>
            <a:endParaRPr lang="en-US" sz="5400" b="1" dirty="0">
              <a:solidFill>
                <a:srgbClr val="7030A0"/>
              </a:solidFill>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34918803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3200" dirty="0"/>
              <a:t>Day 4 - </a:t>
            </a:r>
            <a:r>
              <a:rPr lang="en-US" sz="3200" dirty="0"/>
              <a:t>Monitoring &amp; Administration of Power Automate</a:t>
            </a:r>
            <a:endParaRPr lang="en-AU" sz="3200" dirty="0"/>
          </a:p>
        </p:txBody>
      </p:sp>
    </p:spTree>
    <p:extLst>
      <p:ext uri="{BB962C8B-B14F-4D97-AF65-F5344CB8AC3E}">
        <p14:creationId xmlns:p14="http://schemas.microsoft.com/office/powerpoint/2010/main" val="146800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Approve / Reject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Recurrence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Errorless workflows</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Build and Implement Custom Connector</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Azure Cognitive Services AI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App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SQL Server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err="1">
                <a:solidFill>
                  <a:srgbClr val="2F2F2F"/>
                </a:solidFill>
              </a:rPr>
              <a:t>HoL</a:t>
            </a:r>
            <a:r>
              <a:rPr lang="en-US" sz="2000" dirty="0">
                <a:solidFill>
                  <a:srgbClr val="2F2F2F"/>
                </a:solidFill>
              </a:rPr>
              <a:t> - End to End Business Flow with all Scenarios</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Approval Workflow</a:t>
            </a:r>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Approve / Reject Workflow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6350332" cy="4239687"/>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With Power Automate, you can manage the approval of documents or processes across several services, including SharePoint, Dynamics 365, Salesforce, OneDrive for Business, Zendesk, or WordPress.</a:t>
            </a:r>
          </a:p>
          <a:p>
            <a:pPr marL="342900" indent="-342900" algn="just">
              <a:lnSpc>
                <a:spcPct val="107000"/>
              </a:lnSpc>
              <a:spcAft>
                <a:spcPts val="800"/>
              </a:spcAft>
              <a:buFont typeface="Wingdings" panose="05000000000000000000" pitchFamily="2" charset="2"/>
              <a:buChar char="ü"/>
            </a:pPr>
            <a:endParaRPr lang="en-US"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To create an approval workflow, add the </a:t>
            </a:r>
            <a:r>
              <a:rPr lang="en-US" b="1" dirty="0">
                <a:latin typeface="Calibri" panose="020F0502020204030204" pitchFamily="34" charset="0"/>
                <a:ea typeface="Calibri" panose="020F0502020204030204" pitchFamily="34" charset="0"/>
                <a:cs typeface="Latha" panose="020B0604020202020204" pitchFamily="34" charset="0"/>
              </a:rPr>
              <a:t>Approvals - Start an approval</a:t>
            </a:r>
            <a:r>
              <a:rPr lang="en-US" dirty="0">
                <a:latin typeface="Calibri" panose="020F0502020204030204" pitchFamily="34" charset="0"/>
                <a:ea typeface="Calibri" panose="020F0502020204030204" pitchFamily="34" charset="0"/>
                <a:cs typeface="Latha" panose="020B0604020202020204" pitchFamily="34" charset="0"/>
              </a:rPr>
              <a:t> action to any flow. After you add this action, your flow can manage the approval of documents or processes. For example, you can create document approval flows that approve invoices, work orders, or sales quotations. You can also create process approval flows that approve vacation requests, overtime work, or travel plans.</a:t>
            </a: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8" name="Picture 7">
            <a:extLst>
              <a:ext uri="{FF2B5EF4-FFF2-40B4-BE49-F238E27FC236}">
                <a16:creationId xmlns:a16="http://schemas.microsoft.com/office/drawing/2014/main" id="{5497AE00-C9C4-4663-B74A-CBB4B67A6C5D}"/>
              </a:ext>
            </a:extLst>
          </p:cNvPr>
          <p:cNvPicPr/>
          <p:nvPr/>
        </p:nvPicPr>
        <p:blipFill>
          <a:blip r:embed="rId3"/>
          <a:stretch>
            <a:fillRect/>
          </a:stretch>
        </p:blipFill>
        <p:spPr>
          <a:xfrm>
            <a:off x="6894786" y="956441"/>
            <a:ext cx="5029468" cy="331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Sequential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561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Some workflows require pre-approval before the final approver is required to sign off. For example, a company may have a sequential approval policy that requires pre-approval for invoices over $1000.00 before they're approved by the Finance department.</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overview of flow">
            <a:extLst>
              <a:ext uri="{FF2B5EF4-FFF2-40B4-BE49-F238E27FC236}">
                <a16:creationId xmlns:a16="http://schemas.microsoft.com/office/drawing/2014/main" id="{C8C5DA13-DA5A-4FE2-88C5-5BC3DD18C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30" y="1268887"/>
            <a:ext cx="4286250" cy="41052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Parallel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26464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In a parallel approval workflow, multiple persons are required to approve items such as invoices, purchase orders, vacation requests, etc. Each person's approval is independent of all other approvers.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050" name="Picture 2" descr="flow with parallel branches">
            <a:extLst>
              <a:ext uri="{FF2B5EF4-FFF2-40B4-BE49-F238E27FC236}">
                <a16:creationId xmlns:a16="http://schemas.microsoft.com/office/drawing/2014/main" id="{51F1C218-2DF6-4F81-BDA2-84D994542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36" y="1120830"/>
            <a:ext cx="4381500" cy="5057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E89DE-E6C6-483E-B62F-0C7D1AA76003}"/>
              </a:ext>
            </a:extLst>
          </p:cNvPr>
          <p:cNvPicPr>
            <a:picLocks noChangeAspect="1"/>
          </p:cNvPicPr>
          <p:nvPr/>
        </p:nvPicPr>
        <p:blipFill>
          <a:blip r:embed="rId2"/>
          <a:stretch>
            <a:fillRect/>
          </a:stretch>
        </p:blipFill>
        <p:spPr>
          <a:xfrm>
            <a:off x="5793541" y="2625352"/>
            <a:ext cx="5422823" cy="1607295"/>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4CC244C-DFAA-4339-8785-F78A9FF099EB}"/>
              </a:ext>
            </a:extLst>
          </p:cNvPr>
          <p:cNvPicPr>
            <a:picLocks noChangeAspect="1"/>
          </p:cNvPicPr>
          <p:nvPr/>
        </p:nvPicPr>
        <p:blipFill>
          <a:blip r:embed="rId3"/>
          <a:stretch>
            <a:fillRect/>
          </a:stretch>
        </p:blipFill>
        <p:spPr>
          <a:xfrm>
            <a:off x="2175642" y="4412815"/>
            <a:ext cx="5596302" cy="231744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View and manage pending approval requests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51630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Home Page</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Action Items -&gt; Approvals</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Email</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4CDEF8E7-144B-40CF-A232-93BA784A9997}"/>
              </a:ext>
            </a:extLst>
          </p:cNvPr>
          <p:cNvPicPr>
            <a:picLocks noChangeAspect="1"/>
          </p:cNvPicPr>
          <p:nvPr/>
        </p:nvPicPr>
        <p:blipFill>
          <a:blip r:embed="rId4"/>
          <a:stretch>
            <a:fillRect/>
          </a:stretch>
        </p:blipFill>
        <p:spPr>
          <a:xfrm>
            <a:off x="4225158" y="970534"/>
            <a:ext cx="4099035" cy="15780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9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736</TotalTime>
  <Words>2258</Words>
  <Application>Microsoft Office PowerPoint</Application>
  <PresentationFormat>Widescreen</PresentationFormat>
  <Paragraphs>327</Paragraphs>
  <Slides>40</Slides>
  <Notes>25</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40</vt:i4>
      </vt:variant>
    </vt:vector>
  </HeadingPairs>
  <TitlesOfParts>
    <vt:vector size="59" baseType="lpstr">
      <vt:lpstr>Arial</vt:lpstr>
      <vt:lpstr>Calibri</vt:lpstr>
      <vt:lpstr>Calibri Light</vt:lpstr>
      <vt:lpstr>Consolas</vt:lpstr>
      <vt:lpstr>Proxima Nova</vt:lpstr>
      <vt:lpstr>Proxima Nova Semibold</vt:lpstr>
      <vt:lpstr>Segoe UI</vt:lpstr>
      <vt:lpstr>Segoe UI Light</vt:lpstr>
      <vt:lpstr>Segoe UI Semibold</vt:lpstr>
      <vt:lpstr>Segoe UI Semilight</vt:lpstr>
      <vt:lpstr>Tahoma</vt:lpstr>
      <vt:lpstr>Times New Roman</vt:lpstr>
      <vt:lpstr>Wingdings</vt:lpstr>
      <vt:lpstr>Office Theme</vt:lpstr>
      <vt:lpstr>1_M365 PPT Template - 2017</vt:lpstr>
      <vt:lpstr>Black Template</vt:lpstr>
      <vt:lpstr>Light Gray Template</vt:lpstr>
      <vt:lpstr>1_Office Theme</vt:lpstr>
      <vt:lpstr>2_Office Theme</vt:lpstr>
      <vt:lpstr>PowerPoint Presentation</vt:lpstr>
      <vt:lpstr>Course Overview</vt:lpstr>
      <vt:lpstr>PowerPoint Presentation</vt:lpstr>
      <vt:lpstr>Agenda</vt:lpstr>
      <vt:lpstr>Approval Workflow</vt:lpstr>
      <vt:lpstr>Approve / Reject Workflow</vt:lpstr>
      <vt:lpstr>Sequential approval flows.</vt:lpstr>
      <vt:lpstr>Parallel approval flows</vt:lpstr>
      <vt:lpstr>View and manage pending approval requests</vt:lpstr>
      <vt:lpstr>Recurrence Workflow </vt:lpstr>
      <vt:lpstr>Recurrence flow </vt:lpstr>
      <vt:lpstr>Errorless workflows</vt:lpstr>
      <vt:lpstr>Try, Catch, Finally and Scope</vt:lpstr>
      <vt:lpstr>Power Automate vs Azure Logic Apps</vt:lpstr>
      <vt:lpstr>Connectors</vt:lpstr>
      <vt:lpstr>PowerPoint Presentation</vt:lpstr>
      <vt:lpstr>Why build a connector?</vt:lpstr>
      <vt:lpstr>Connecting your services to PowerApps &amp; Flow</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Power Apps Integration flow</vt:lpstr>
      <vt:lpstr>Power Apps Integration flow</vt:lpstr>
      <vt:lpstr>SQL Server Integration flow</vt:lpstr>
      <vt:lpstr>SQL Server Integration flow</vt:lpstr>
      <vt:lpstr>Calling Microsoft Flow from your application</vt:lpstr>
      <vt:lpstr>Calling Microsoft Flow from your application</vt:lpstr>
      <vt:lpstr>Azure Cognitive Services AI Integration flow</vt:lpstr>
      <vt:lpstr>Azure Cognitive Services AI Integration flow</vt:lpstr>
      <vt:lpstr>Power Automate vs Azure Logic Apps</vt:lpstr>
      <vt:lpstr>Remote Desktop / Citrix connection using On-Premises Data Gateway</vt:lpstr>
      <vt:lpstr>PowerPoint Presentation</vt:lpstr>
      <vt:lpstr>PowerPoint Presentation</vt:lpstr>
      <vt:lpstr>PowerPoint Presentation</vt:lpstr>
      <vt:lpstr>Day 4 - Monitoring &amp; Administration of Power Automate</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105</cp:revision>
  <dcterms:created xsi:type="dcterms:W3CDTF">2020-02-12T12:44:10Z</dcterms:created>
  <dcterms:modified xsi:type="dcterms:W3CDTF">2020-05-13T02:41:41Z</dcterms:modified>
</cp:coreProperties>
</file>